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0" r:id="rId14"/>
    <p:sldId id="271" r:id="rId15"/>
    <p:sldId id="277" r:id="rId16"/>
    <p:sldId id="272" r:id="rId17"/>
    <p:sldId id="278" r:id="rId18"/>
    <p:sldId id="281" r:id="rId19"/>
    <p:sldId id="274" r:id="rId20"/>
    <p:sldId id="282" r:id="rId21"/>
    <p:sldId id="279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2"/>
    <a:srgbClr val="2A2C70"/>
    <a:srgbClr val="8F8F8F"/>
    <a:srgbClr val="C82127"/>
    <a:srgbClr val="1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832A7-BA6B-4F7F-9D76-643F65E7B3F4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68373-74F6-4517-97ED-11B1EF6317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0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E675E-822A-8658-00CF-7B666F00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4A1B-2230-9D91-F312-B4C9D33F4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243B6A-4267-8492-F416-DB489B9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521D76-1577-4127-A47F-2A482647F53F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92F40-E3EE-2B42-9E85-6C481139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31075-B31A-DC2A-960D-7814F3C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9BF0E-4378-83D1-19A1-E50DAB0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4DCE79-A0FB-3F9D-1BA8-91D8FD0B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F9715D-3C14-CDCC-2280-F5835B80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81F6-D377-4248-AAA2-8B776DCAEE4B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326CD-B75E-DD5B-AEAF-722C43C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EEC89-83C6-ADB9-17B7-BAC8618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6F29DB-ABC5-8A3B-7EFB-D545E0EFA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921A0A-BCC8-3DEE-BD80-40435EC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3DD3-CAE3-B9A7-8831-3687EED5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3818-7295-4DC3-BDA1-BEE1D3768C5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4D698-99B7-5EED-9C3A-5257958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B7311-6288-C84E-3230-E6B3872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6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A0ED3-EDA7-E344-E86C-9C489E24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LEGANT TYPEWRITER" panose="020005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25033-4900-5B73-D2C5-0B1815AB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78756-E65B-79C0-A96F-7195956B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6D7085-EE6A-4DFB-9FA0-07C4F1A31DC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B4DF3-055F-9F16-FFAF-35AA218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50C2F-E297-96AA-169F-9BF28F6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E99A-E88D-25D5-7EC2-8A3164C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62D6B-22AC-C920-81D2-6740C241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E11F9-0580-48B5-1D63-4A5B588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549C4-977D-4234-AF82-7FCB47520235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8C626-502B-2A58-7C49-ADE151F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8717D-044B-DBE2-20E8-2613CA52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417C7-FCCE-BD65-36FE-0C4899D1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05E0-272F-2005-87A8-C58ECC25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7664CC-5408-D883-4081-63AB64A22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4793F-C65A-9EE1-29ED-8A19D98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56A6-B236-435E-AAE3-AE4CB9780526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FFFEBC-4449-748D-8292-600676B1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C4AF-3CE3-A57E-4265-170A9871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EB328-2C4D-78E6-218D-C8CAA67B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A0EF3-B66B-F737-FCA2-1C56E4B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93A5C-ACEB-688E-7FEC-5F1544A3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F1D4E4-75C4-DCD0-83B0-C67FF3F4E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D4A25D-AC3F-8638-E224-1B548BA3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7BBA04-2012-1374-6E2F-469A814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DDB21-F3FE-4DE4-9425-04E4AB502B31}" type="datetime1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75E74B-618D-2227-5BED-BB642001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FFDF2A-D799-CA93-D5AE-D041D74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0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4876-7A5C-C385-0FC8-B11F396D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ECFA2-610A-EAEB-EDAC-459C3C2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0EB8-D848-4E16-BD9B-B0117225F204}" type="datetime1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4F059D-4490-D8A5-9F56-9C95BB8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6CC03-3DD3-3260-B071-125F1B9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79F30-202B-3186-1F93-E5BF9BB4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EC2D-B4E2-4D61-AB32-1D1E1E44A6DE}" type="datetime1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3FE9C-D770-2FE1-553F-891F70A3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DA883-5413-80A4-8AEA-DC69EDA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F207A-587E-C578-AEDD-A7291CA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A66A-A7BF-CDDF-81C5-5F10B4E7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B54D9-B089-77EA-CB4C-8B4C70BA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2D6BF7-BBA7-CBD3-9A73-042ADD60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B9E2-D1FC-4A2C-A828-4FEBCA86FE2A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39627-36CA-CE2F-9027-9DAEC665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C98EE-2461-C3E8-50EF-3583DDFC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6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288AB-8564-958F-B97C-6BC74F5D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BB3E7D-22A5-C8D4-22D0-6083019C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7CD8A-B833-30EA-0CF7-F63C32B7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820AB2-EA0E-D684-7BA5-BC042D0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D648-F573-44C9-87A8-E41F5D09D4DD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528DDD-BEC5-1ACD-0EDE-25A4D63D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619C3-54DA-B7CC-D609-D7A880E3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91C400-B3F9-59A8-B4E9-A2E202C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76FA0-2368-F4A4-60E2-E933B070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1CE1A9-5E8D-EABA-C7E2-F0F11745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E3A6-DD6C-4628-ABD5-0E958FE6CE0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E62CC-16AE-842A-1C10-B896B94E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EC790-7C16-5A6F-5B68-984736AC6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77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LEGANT TYPEWRITER" panose="02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BF753-A66E-8712-04EF-A89D59900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Level</a:t>
            </a:r>
            <a:r>
              <a:rPr lang="fr-FR" dirty="0"/>
              <a:t> Design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C9802C-A6E6-0810-2E6B-892C3DBED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8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1AEF-3453-1D84-7F65-2160FDD7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sz="2400" dirty="0"/>
              <a:t>- 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B213-2D01-FDE2-8814-9AD2E8160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joueur peut interagir avec certains éléments du décors ou des énigmes. Il peut pivoter des objets dans son inventaire.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Détails du personnage :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Largeur / hauteur : 80 cm / 1,80 m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Vitesse de marche : 2,5 m/s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EA957E-3C4C-3249-E346-8B2644EB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F0C9F8-4B5B-5B37-2BD2-7269F260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25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96CFA-FC86-350D-C423-302573A2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sz="2400" dirty="0"/>
              <a:t>- 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9C01B-F352-BC93-131C-2BFEB1D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Objets interactifs qui sont mise en valeur à l’approche du personnage: 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Articles de journaux, Photos, Dessins,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Clés, éléments de résolution d’énigmes,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Enigmes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1544A-67E2-69DC-18B5-365479FA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13C73C-F932-D3AD-D23A-0E02693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0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Gamespace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–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– Details </a:t>
            </a:r>
            <a:r>
              <a:rPr lang="fr-FR" dirty="0" err="1"/>
              <a:t>map</a:t>
            </a:r>
            <a:r>
              <a:rPr lang="fr-FR" dirty="0"/>
              <a:t> « Entrée » – Details </a:t>
            </a:r>
            <a:r>
              <a:rPr lang="fr-FR" dirty="0" err="1"/>
              <a:t>map</a:t>
            </a:r>
            <a:r>
              <a:rPr lang="fr-FR" dirty="0"/>
              <a:t> « Grande Salle » – Details </a:t>
            </a:r>
            <a:r>
              <a:rPr lang="fr-FR" dirty="0" err="1"/>
              <a:t>map</a:t>
            </a:r>
            <a:r>
              <a:rPr lang="fr-FR" dirty="0"/>
              <a:t> « Chambre » – Timeline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26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96BBAE-B142-810F-5FE0-E89A8ACED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4942696" cy="439598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E0DF24-CF53-4CA2-2071-C1A5BB9B0337}"/>
              </a:ext>
            </a:extLst>
          </p:cNvPr>
          <p:cNvSpPr txBox="1">
            <a:spLocks/>
          </p:cNvSpPr>
          <p:nvPr/>
        </p:nvSpPr>
        <p:spPr>
          <a:xfrm>
            <a:off x="1660042" y="4982646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B5223F-E602-64E3-7280-4CE5D373CC38}"/>
              </a:ext>
            </a:extLst>
          </p:cNvPr>
          <p:cNvSpPr txBox="1">
            <a:spLocks/>
          </p:cNvSpPr>
          <p:nvPr/>
        </p:nvSpPr>
        <p:spPr>
          <a:xfrm>
            <a:off x="2784327" y="4670536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756F9A-641B-0E6E-EE47-D2BAEEC844F4}"/>
              </a:ext>
            </a:extLst>
          </p:cNvPr>
          <p:cNvSpPr txBox="1">
            <a:spLocks/>
          </p:cNvSpPr>
          <p:nvPr/>
        </p:nvSpPr>
        <p:spPr>
          <a:xfrm>
            <a:off x="2847080" y="4166363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0B3BF2-F92C-FD66-D790-E23AF2B55418}"/>
              </a:ext>
            </a:extLst>
          </p:cNvPr>
          <p:cNvSpPr txBox="1">
            <a:spLocks/>
          </p:cNvSpPr>
          <p:nvPr/>
        </p:nvSpPr>
        <p:spPr>
          <a:xfrm>
            <a:off x="3555292" y="5140342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BC32A65-796F-1E82-5B06-2ACCC74AE28B}"/>
              </a:ext>
            </a:extLst>
          </p:cNvPr>
          <p:cNvSpPr txBox="1">
            <a:spLocks/>
          </p:cNvSpPr>
          <p:nvPr/>
        </p:nvSpPr>
        <p:spPr>
          <a:xfrm>
            <a:off x="2748468" y="274385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F50914-5B02-3555-EAC2-7265A1265F93}"/>
              </a:ext>
            </a:extLst>
          </p:cNvPr>
          <p:cNvSpPr txBox="1">
            <a:spLocks/>
          </p:cNvSpPr>
          <p:nvPr/>
        </p:nvSpPr>
        <p:spPr>
          <a:xfrm>
            <a:off x="3056964" y="1771944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B39BF1-42B9-0A62-C77E-03E5DE69C54E}"/>
              </a:ext>
            </a:extLst>
          </p:cNvPr>
          <p:cNvSpPr txBox="1">
            <a:spLocks/>
          </p:cNvSpPr>
          <p:nvPr/>
        </p:nvSpPr>
        <p:spPr>
          <a:xfrm>
            <a:off x="2748468" y="2179323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440AEC-A2FC-60E3-9BC1-9DCE1C2BA33B}"/>
              </a:ext>
            </a:extLst>
          </p:cNvPr>
          <p:cNvSpPr txBox="1">
            <a:spLocks/>
          </p:cNvSpPr>
          <p:nvPr/>
        </p:nvSpPr>
        <p:spPr>
          <a:xfrm>
            <a:off x="2425739" y="1809991"/>
            <a:ext cx="35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6F49B4-D48E-9D90-D742-11C11FB7B639}"/>
              </a:ext>
            </a:extLst>
          </p:cNvPr>
          <p:cNvSpPr txBox="1">
            <a:spLocks/>
          </p:cNvSpPr>
          <p:nvPr/>
        </p:nvSpPr>
        <p:spPr>
          <a:xfrm>
            <a:off x="4093174" y="2743859"/>
            <a:ext cx="5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5E5CB-FE75-D313-85AC-0379C544BB32}"/>
              </a:ext>
            </a:extLst>
          </p:cNvPr>
          <p:cNvSpPr/>
          <p:nvPr/>
        </p:nvSpPr>
        <p:spPr>
          <a:xfrm>
            <a:off x="5780896" y="1690026"/>
            <a:ext cx="5572904" cy="439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1 : Tableau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2 :  Enigme de l’assiette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3 : Article sur l’éloge d’une danseuse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4 : Enigme de l’ombre de chat + article sur le spectacle du soir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5 : Armoire à ouvrir pour trouver les chausson et la robe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6 : Lettres d’admirateurs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7 : Masque sur le bureau + lettres des parents dans le tiroir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8 : Enigme du coffre contenant le cadeaux encore emballé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9 : Enigme des tableau</a:t>
            </a:r>
          </a:p>
        </p:txBody>
      </p:sp>
    </p:spTree>
    <p:extLst>
      <p:ext uri="{BB962C8B-B14F-4D97-AF65-F5344CB8AC3E}">
        <p14:creationId xmlns:p14="http://schemas.microsoft.com/office/powerpoint/2010/main" val="256852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0" name="Espace réservé du contenu 14">
            <a:extLst>
              <a:ext uri="{FF2B5EF4-FFF2-40B4-BE49-F238E27FC236}">
                <a16:creationId xmlns:a16="http://schemas.microsoft.com/office/drawing/2014/main" id="{A9601F5B-E71F-5399-9DF6-5B878ACBD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652" y="1690688"/>
            <a:ext cx="4942696" cy="4395979"/>
          </a:xfrm>
          <a:prstGeom prst="rect">
            <a:avLst/>
          </a:prstGeom>
        </p:spPr>
      </p:pic>
      <p:sp>
        <p:nvSpPr>
          <p:cNvPr id="11" name="Triangle isocèle 10">
            <a:extLst>
              <a:ext uri="{FF2B5EF4-FFF2-40B4-BE49-F238E27FC236}">
                <a16:creationId xmlns:a16="http://schemas.microsoft.com/office/drawing/2014/main" id="{11E8A3DB-5B4B-664A-D851-1EB2C3FAAE6C}"/>
              </a:ext>
            </a:extLst>
          </p:cNvPr>
          <p:cNvSpPr/>
          <p:nvPr/>
        </p:nvSpPr>
        <p:spPr>
          <a:xfrm rot="5400000">
            <a:off x="4020241" y="5377799"/>
            <a:ext cx="263148" cy="22643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3FE673C-F572-F9C5-9471-B6F48E8B0E16}"/>
              </a:ext>
            </a:extLst>
          </p:cNvPr>
          <p:cNvSpPr txBox="1"/>
          <p:nvPr/>
        </p:nvSpPr>
        <p:spPr>
          <a:xfrm>
            <a:off x="1770434" y="5306348"/>
            <a:ext cx="1726111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Début du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ADCFA2B-7079-4806-1740-B4F4B3A653A7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>
            <a:off x="3496545" y="5491014"/>
            <a:ext cx="5420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AF15D7C-0C9A-D87B-746C-1E047107424C}"/>
              </a:ext>
            </a:extLst>
          </p:cNvPr>
          <p:cNvSpPr txBox="1"/>
          <p:nvPr/>
        </p:nvSpPr>
        <p:spPr>
          <a:xfrm>
            <a:off x="8567348" y="2719047"/>
            <a:ext cx="17882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Fin du niveau</a:t>
            </a:r>
          </a:p>
        </p:txBody>
      </p: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id="{815F2812-585E-591C-A439-2A6427A596A0}"/>
              </a:ext>
            </a:extLst>
          </p:cNvPr>
          <p:cNvSpPr/>
          <p:nvPr/>
        </p:nvSpPr>
        <p:spPr>
          <a:xfrm>
            <a:off x="7149305" y="2790498"/>
            <a:ext cx="263148" cy="22643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194784C-E105-D466-1715-22EC35153E5A}"/>
              </a:ext>
            </a:extLst>
          </p:cNvPr>
          <p:cNvCxnSpPr>
            <a:cxnSpLocks/>
            <a:stCxn id="17" idx="5"/>
            <a:endCxn id="15" idx="1"/>
          </p:cNvCxnSpPr>
          <p:nvPr/>
        </p:nvCxnSpPr>
        <p:spPr>
          <a:xfrm>
            <a:off x="7346666" y="2903713"/>
            <a:ext cx="12206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0421AB8B-3A60-71EC-B025-38DF26BD0ED8}"/>
              </a:ext>
            </a:extLst>
          </p:cNvPr>
          <p:cNvSpPr txBox="1"/>
          <p:nvPr/>
        </p:nvSpPr>
        <p:spPr>
          <a:xfrm>
            <a:off x="3767572" y="5306348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Entrée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C8B1EA-7D15-F117-945B-580AB8646F3F}"/>
              </a:ext>
            </a:extLst>
          </p:cNvPr>
          <p:cNvSpPr txBox="1"/>
          <p:nvPr/>
        </p:nvSpPr>
        <p:spPr>
          <a:xfrm>
            <a:off x="6254442" y="5306348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Grande salle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EC36F7-B98F-022B-9529-26D9FE86F913}"/>
              </a:ext>
            </a:extLst>
          </p:cNvPr>
          <p:cNvSpPr txBox="1"/>
          <p:nvPr/>
        </p:nvSpPr>
        <p:spPr>
          <a:xfrm>
            <a:off x="4464716" y="2389295"/>
            <a:ext cx="178972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Chambre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CF50D1B-B74C-326C-BB26-51AF1DD1C4EE}"/>
              </a:ext>
            </a:extLst>
          </p:cNvPr>
          <p:cNvSpPr txBox="1"/>
          <p:nvPr/>
        </p:nvSpPr>
        <p:spPr>
          <a:xfrm>
            <a:off x="8695455" y="3400290"/>
            <a:ext cx="178825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Scène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76E9F8D-CD87-DEFA-89CB-40952A1B98C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346666" y="3584956"/>
            <a:ext cx="13487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9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CCEA6E-E5DE-7696-2CCE-7C7FDE9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8" y="1825625"/>
            <a:ext cx="7875883" cy="43513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1770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E1DC2E-3957-AAB1-305E-5D995C6A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464" y="1690688"/>
            <a:ext cx="292107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D80CC5-8773-E323-555E-F27EF226B869}"/>
              </a:ext>
            </a:extLst>
          </p:cNvPr>
          <p:cNvSpPr txBox="1"/>
          <p:nvPr/>
        </p:nvSpPr>
        <p:spPr>
          <a:xfrm>
            <a:off x="1922218" y="2749956"/>
            <a:ext cx="18019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9EA3081-4223-5F1E-DFF3-C3861F136832}"/>
              </a:ext>
            </a:extLst>
          </p:cNvPr>
          <p:cNvSpPr/>
          <p:nvPr/>
        </p:nvSpPr>
        <p:spPr>
          <a:xfrm>
            <a:off x="5813610" y="2210690"/>
            <a:ext cx="564777" cy="218696"/>
          </a:xfrm>
          <a:prstGeom prst="ellipse">
            <a:avLst/>
          </a:prstGeom>
          <a:solidFill>
            <a:srgbClr val="C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83C87E2-90B5-64DF-9225-7F45097C9CA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3724124" y="2320038"/>
            <a:ext cx="2089486" cy="6145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8C74609-3BD3-41F2-5C53-F6169032B548}"/>
              </a:ext>
            </a:extLst>
          </p:cNvPr>
          <p:cNvSpPr txBox="1"/>
          <p:nvPr/>
        </p:nvSpPr>
        <p:spPr>
          <a:xfrm>
            <a:off x="1917024" y="4079530"/>
            <a:ext cx="18019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3E53834-1BC3-B1E0-31D6-F5C3BF3AEA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18931" y="4264196"/>
            <a:ext cx="2327053" cy="16611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687EBB-C52C-C491-9052-E8C79EC1D85E}"/>
              </a:ext>
            </a:extLst>
          </p:cNvPr>
          <p:cNvCxnSpPr/>
          <p:nvPr/>
        </p:nvCxnSpPr>
        <p:spPr>
          <a:xfrm>
            <a:off x="6140823" y="2796988"/>
            <a:ext cx="0" cy="2949389"/>
          </a:xfrm>
          <a:prstGeom prst="straightConnector1">
            <a:avLst/>
          </a:prstGeom>
          <a:ln w="19050">
            <a:solidFill>
              <a:srgbClr val="2A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5F7C28CE-11CB-8153-2E21-24CDA1911634}"/>
              </a:ext>
            </a:extLst>
          </p:cNvPr>
          <p:cNvSpPr txBox="1"/>
          <p:nvPr/>
        </p:nvSpPr>
        <p:spPr>
          <a:xfrm>
            <a:off x="8462680" y="3351879"/>
            <a:ext cx="199016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3F73923-4241-53BF-D1AF-1D44CA695B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386918" y="3536545"/>
            <a:ext cx="1075762" cy="4989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19EBA60-1600-F4E6-9073-4464E6FD57CB}"/>
              </a:ext>
            </a:extLst>
          </p:cNvPr>
          <p:cNvSpPr txBox="1"/>
          <p:nvPr/>
        </p:nvSpPr>
        <p:spPr>
          <a:xfrm>
            <a:off x="8473067" y="2612322"/>
            <a:ext cx="8516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Débris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47712267-41A8-C05B-5D7B-E8F065E8A28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214026" y="2796988"/>
            <a:ext cx="3259041" cy="43259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AA9A4D8-86C8-117E-EB97-602A5E990DF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047678" y="2240533"/>
            <a:ext cx="1425389" cy="5564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01E4387-7C08-1F39-1BA2-66B76D061630}"/>
              </a:ext>
            </a:extLst>
          </p:cNvPr>
          <p:cNvSpPr txBox="1"/>
          <p:nvPr/>
        </p:nvSpPr>
        <p:spPr>
          <a:xfrm>
            <a:off x="2761128" y="2055867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D649B46-422D-4FE6-21A0-474DCC88C33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724123" y="1783976"/>
            <a:ext cx="1054065" cy="456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AC2642-8D1F-948F-0E89-5432ADD4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7" y="1825625"/>
            <a:ext cx="7875883" cy="43513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FE818B1-B0CE-F2CC-D21A-3292FC0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5369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 </a:t>
            </a:r>
            <a:r>
              <a:rPr lang="fr-FR" sz="1800" dirty="0"/>
              <a:t>scène</a:t>
            </a:r>
            <a:r>
              <a:rPr lang="fr-FR" dirty="0"/>
              <a:t>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29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Grande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10" name="Espace réservé du contenu 6">
            <a:extLst>
              <a:ext uri="{FF2B5EF4-FFF2-40B4-BE49-F238E27FC236}">
                <a16:creationId xmlns:a16="http://schemas.microsoft.com/office/drawing/2014/main" id="{4E2DD041-6C1D-32BF-A621-3C4C3E4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05" y="1690688"/>
            <a:ext cx="435139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DDE11D5-3E1F-7943-28AD-32A676180902}"/>
              </a:ext>
            </a:extLst>
          </p:cNvPr>
          <p:cNvSpPr txBox="1"/>
          <p:nvPr/>
        </p:nvSpPr>
        <p:spPr>
          <a:xfrm>
            <a:off x="1536024" y="5273599"/>
            <a:ext cx="180190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291746-EF96-F252-276F-036526DA684B}"/>
              </a:ext>
            </a:extLst>
          </p:cNvPr>
          <p:cNvSpPr txBox="1"/>
          <p:nvPr/>
        </p:nvSpPr>
        <p:spPr>
          <a:xfrm>
            <a:off x="8741299" y="3978607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3DDA01-D2B2-C56D-F096-E6C896F63F27}"/>
              </a:ext>
            </a:extLst>
          </p:cNvPr>
          <p:cNvSpPr txBox="1"/>
          <p:nvPr/>
        </p:nvSpPr>
        <p:spPr>
          <a:xfrm>
            <a:off x="1536024" y="2977053"/>
            <a:ext cx="18019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2EFBAA-6E02-6C6A-9776-707442B870C2}"/>
              </a:ext>
            </a:extLst>
          </p:cNvPr>
          <p:cNvSpPr txBox="1"/>
          <p:nvPr/>
        </p:nvSpPr>
        <p:spPr>
          <a:xfrm>
            <a:off x="1347764" y="3703916"/>
            <a:ext cx="199016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4D87C1-E055-F607-978D-EEBC909C5A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337930" y="2792387"/>
            <a:ext cx="866517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2B46D57-C2BB-1B25-AF6E-5D928C6477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37931" y="5458265"/>
            <a:ext cx="582374" cy="223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C5F349F-1D36-7024-BE6B-CD51F87524A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700669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41C756B-52AF-000B-A415-76220E6D3BB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153387" cy="708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5B3F006-F23B-73FE-ECC2-98E5231FE50A}"/>
              </a:ext>
            </a:extLst>
          </p:cNvPr>
          <p:cNvSpPr txBox="1"/>
          <p:nvPr/>
        </p:nvSpPr>
        <p:spPr>
          <a:xfrm>
            <a:off x="2374936" y="4488757"/>
            <a:ext cx="96329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F620C15-CFF5-AD0B-2620-C2679BB5564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228" y="4673423"/>
            <a:ext cx="700372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4B5B2BB-5AC2-8142-04F6-98BBEDA276C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382871" y="4163273"/>
            <a:ext cx="2358428" cy="5228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DE4E7D0-28E9-05CC-5768-55761184285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81188" y="2820259"/>
            <a:ext cx="2260111" cy="13430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73343B-D907-9158-CB0D-E8005FA5170A}"/>
              </a:ext>
            </a:extLst>
          </p:cNvPr>
          <p:cNvSpPr txBox="1"/>
          <p:nvPr/>
        </p:nvSpPr>
        <p:spPr>
          <a:xfrm>
            <a:off x="8741299" y="3413822"/>
            <a:ext cx="815077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D3ADAF4-85C3-93D8-681E-0192FA7B8A4D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987553" y="3229156"/>
            <a:ext cx="753746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03ADCD1-BF80-5868-708D-932AD74E7C5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989870" cy="1298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D2D75D5-7488-EDBD-C981-CA043CAD0C55}"/>
              </a:ext>
            </a:extLst>
          </p:cNvPr>
          <p:cNvSpPr txBox="1"/>
          <p:nvPr/>
        </p:nvSpPr>
        <p:spPr>
          <a:xfrm>
            <a:off x="8741299" y="2678621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7EBE4A1-8E39-E634-6382-A5671E31495D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481188" y="2223936"/>
            <a:ext cx="2260111" cy="6393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B30425E-7EAD-F8C4-81F6-A6ED3A7E800E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38228" y="4347939"/>
            <a:ext cx="582077" cy="3254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3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2140-AD25-2B4E-DD0C-F85DF20E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6A876-DAB7-46C3-64FF-590C0DFA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  <a:p>
            <a:r>
              <a:rPr lang="fr-FR" dirty="0"/>
              <a:t>Gameplay</a:t>
            </a:r>
          </a:p>
          <a:p>
            <a:r>
              <a:rPr lang="fr-FR" dirty="0" err="1"/>
              <a:t>Gamespace</a:t>
            </a:r>
            <a:endParaRPr lang="fr-FR" dirty="0"/>
          </a:p>
          <a:p>
            <a:r>
              <a:rPr lang="fr-FR" dirty="0"/>
              <a:t>Annexes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8D963E-9ABD-7A1F-7007-8197952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EAAA8-7427-9F3F-F13B-C680F7E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9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E7C453-0C28-4929-BA42-EEF6D683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7051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2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712C577-325E-27CB-B2A2-7E6F2706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461" y="1762406"/>
            <a:ext cx="4359078" cy="43067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0A97D-7B07-B99B-C690-0DC8E37F4750}"/>
              </a:ext>
            </a:extLst>
          </p:cNvPr>
          <p:cNvSpPr txBox="1"/>
          <p:nvPr/>
        </p:nvSpPr>
        <p:spPr>
          <a:xfrm>
            <a:off x="2259817" y="5421924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989374-FAB0-5EAD-8023-9AC73465454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22812" y="5606590"/>
            <a:ext cx="815788" cy="3549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2C1343-17E5-231F-7A9D-D2EF3DD433DA}"/>
              </a:ext>
            </a:extLst>
          </p:cNvPr>
          <p:cNvSpPr txBox="1"/>
          <p:nvPr/>
        </p:nvSpPr>
        <p:spPr>
          <a:xfrm>
            <a:off x="9380142" y="2391301"/>
            <a:ext cx="1556799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Entrée / Sortie du niveau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C4EF56-2812-0600-9209-ADB3A53E8D7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275539" y="2714467"/>
            <a:ext cx="1104603" cy="1243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8C0C52-B744-9A81-2F3E-E04FED75A853}"/>
              </a:ext>
            </a:extLst>
          </p:cNvPr>
          <p:cNvSpPr txBox="1"/>
          <p:nvPr/>
        </p:nvSpPr>
        <p:spPr>
          <a:xfrm>
            <a:off x="2259816" y="3696398"/>
            <a:ext cx="96299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44D5D5-22E9-888E-7F0C-FE796449C1D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22811" y="3543553"/>
            <a:ext cx="927848" cy="3375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21184D8-B782-29C9-4BE7-1A3A0EDD1937}"/>
              </a:ext>
            </a:extLst>
          </p:cNvPr>
          <p:cNvSpPr txBox="1"/>
          <p:nvPr/>
        </p:nvSpPr>
        <p:spPr>
          <a:xfrm>
            <a:off x="1255059" y="1970873"/>
            <a:ext cx="196775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D1222D8-CB63-F31E-CE6A-2EF73456BDD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1367118" cy="277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79AD5DE-20AB-4BD3-B425-AA2F7A6BEA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2321549" cy="943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8B044F0-4A79-A903-CB93-AD84A878116E}"/>
              </a:ext>
            </a:extLst>
          </p:cNvPr>
          <p:cNvSpPr txBox="1"/>
          <p:nvPr/>
        </p:nvSpPr>
        <p:spPr>
          <a:xfrm>
            <a:off x="2785485" y="4599664"/>
            <a:ext cx="4272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Lit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3ADC09-5F0A-9F5B-610D-BCC8615E1BFD}"/>
              </a:ext>
            </a:extLst>
          </p:cNvPr>
          <p:cNvSpPr txBox="1"/>
          <p:nvPr/>
        </p:nvSpPr>
        <p:spPr>
          <a:xfrm>
            <a:off x="9380142" y="3295033"/>
            <a:ext cx="8396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FE4177C-D00F-FFAE-50BA-F9A5090EAB6D}"/>
              </a:ext>
            </a:extLst>
          </p:cNvPr>
          <p:cNvSpPr txBox="1"/>
          <p:nvPr/>
        </p:nvSpPr>
        <p:spPr>
          <a:xfrm>
            <a:off x="9380141" y="4466076"/>
            <a:ext cx="8396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2108508-A2E5-474E-CECD-0C2FCD88A0DE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486400" y="4650742"/>
            <a:ext cx="3893741" cy="7981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82D4819-DAA5-5228-78CF-8CDB61DA37B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655859" y="4650742"/>
            <a:ext cx="1724282" cy="5345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604D023-3D23-A482-17AD-79E4057E59EE}"/>
              </a:ext>
            </a:extLst>
          </p:cNvPr>
          <p:cNvSpPr txBox="1"/>
          <p:nvPr/>
        </p:nvSpPr>
        <p:spPr>
          <a:xfrm>
            <a:off x="9380141" y="3881064"/>
            <a:ext cx="128042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Commodes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0227C11-FC1C-DE4C-2A81-082A4D10DCE3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001249" y="2207258"/>
            <a:ext cx="3378892" cy="18584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A9484E4-F5AB-C06D-A6B3-0A1A99AF22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951694" y="3903352"/>
            <a:ext cx="1428447" cy="1623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64DFB8A-D0A5-59A5-4A34-094643D6469C}"/>
              </a:ext>
            </a:extLst>
          </p:cNvPr>
          <p:cNvSpPr txBox="1"/>
          <p:nvPr/>
        </p:nvSpPr>
        <p:spPr>
          <a:xfrm>
            <a:off x="9350852" y="1829188"/>
            <a:ext cx="98305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Armoire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DB46402-11BE-504D-4202-271F51D788EF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360024" y="2013854"/>
            <a:ext cx="1990828" cy="15777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D18F5-E479-F370-217E-9C625AF53E7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12731" y="4784330"/>
            <a:ext cx="1260657" cy="177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2B780183-3618-FF40-17CE-F79F8699753F}"/>
              </a:ext>
            </a:extLst>
          </p:cNvPr>
          <p:cNvSpPr txBox="1"/>
          <p:nvPr/>
        </p:nvSpPr>
        <p:spPr>
          <a:xfrm>
            <a:off x="2367096" y="2793132"/>
            <a:ext cx="84563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8C5CCFD-3BB0-5CE3-DF6B-824F9775225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212731" y="2710021"/>
            <a:ext cx="962995" cy="2677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0440A02F-5DC2-B517-0F31-4979BD226FF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3495929" cy="2236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1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174AC46-9755-3066-2438-483DA28C5C9A}"/>
              </a:ext>
            </a:extLst>
          </p:cNvPr>
          <p:cNvSpPr/>
          <p:nvPr/>
        </p:nvSpPr>
        <p:spPr>
          <a:xfrm>
            <a:off x="838200" y="3741023"/>
            <a:ext cx="10515600" cy="14592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969348-546D-289E-3835-D8EED8FD99A8}"/>
              </a:ext>
            </a:extLst>
          </p:cNvPr>
          <p:cNvSpPr/>
          <p:nvPr/>
        </p:nvSpPr>
        <p:spPr>
          <a:xfrm>
            <a:off x="838200" y="1976919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Arrivée du joueur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555BCA7-A642-5F6A-632E-68792CDABAF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029027" y="2589761"/>
            <a:ext cx="1" cy="8934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4E318AE-4078-AED2-A7C4-FDCB7A79764F}"/>
              </a:ext>
            </a:extLst>
          </p:cNvPr>
          <p:cNvGrpSpPr/>
          <p:nvPr/>
        </p:nvGrpSpPr>
        <p:grpSpPr>
          <a:xfrm>
            <a:off x="1703150" y="3483242"/>
            <a:ext cx="651753" cy="651753"/>
            <a:chOff x="1484278" y="5077840"/>
            <a:chExt cx="651753" cy="65175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A73D674F-0AA8-C8E3-7B11-F672CA250943}"/>
                </a:ext>
              </a:extLst>
            </p:cNvPr>
            <p:cNvSpPr/>
            <p:nvPr/>
          </p:nvSpPr>
          <p:spPr>
            <a:xfrm>
              <a:off x="1484278" y="5077840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61F2ED0-B03C-6F56-D274-D2BB08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1808" y="5243211"/>
              <a:ext cx="374512" cy="32101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E302ED-F3FC-4A82-E8D8-FDD060929CD5}"/>
              </a:ext>
            </a:extLst>
          </p:cNvPr>
          <p:cNvSpPr/>
          <p:nvPr/>
        </p:nvSpPr>
        <p:spPr>
          <a:xfrm>
            <a:off x="2255193" y="247583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/>
              <a:t>Le joueur arrive dans l’entrée et doit interagir avec le tableau dans un premier temps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743895-9C0D-4375-C437-8075E6817142}"/>
              </a:ext>
            </a:extLst>
          </p:cNvPr>
          <p:cNvCxnSpPr>
            <a:cxnSpLocks/>
            <a:stCxn id="20" idx="4"/>
            <a:endCxn id="28" idx="0"/>
          </p:cNvCxnSpPr>
          <p:nvPr/>
        </p:nvCxnSpPr>
        <p:spPr>
          <a:xfrm flipH="1">
            <a:off x="4550922" y="4148987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0FB41C4-5C97-3E6C-8E43-B436173416AB}"/>
              </a:ext>
            </a:extLst>
          </p:cNvPr>
          <p:cNvSpPr/>
          <p:nvPr/>
        </p:nvSpPr>
        <p:spPr>
          <a:xfrm>
            <a:off x="3360094" y="5009722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Grande salle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522962-95AC-14C8-6FBB-9857B5F8DD2A}"/>
              </a:ext>
            </a:extLst>
          </p:cNvPr>
          <p:cNvSpPr/>
          <p:nvPr/>
        </p:nvSpPr>
        <p:spPr>
          <a:xfrm>
            <a:off x="4770604" y="4119868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/>
              <a:t>Dans la grande salle, le joueur doit résoudre les énigmes au niveau du bar pour pouvoir avancer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6B19E75-7ED2-2EEA-79C0-1E18C8601CE6}"/>
              </a:ext>
            </a:extLst>
          </p:cNvPr>
          <p:cNvGrpSpPr/>
          <p:nvPr/>
        </p:nvGrpSpPr>
        <p:grpSpPr>
          <a:xfrm>
            <a:off x="4225047" y="3497234"/>
            <a:ext cx="651753" cy="651753"/>
            <a:chOff x="3905656" y="3493309"/>
            <a:chExt cx="651753" cy="651753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E3B9D9F-A573-94A0-3BC8-FC7ABBDCF7E8}"/>
                </a:ext>
              </a:extLst>
            </p:cNvPr>
            <p:cNvSpPr/>
            <p:nvPr/>
          </p:nvSpPr>
          <p:spPr>
            <a:xfrm>
              <a:off x="3905656" y="3493309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5F4CDC1-03C0-7640-A4CA-DB2E9A85E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7" y="3617334"/>
              <a:ext cx="420328" cy="406199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0E96588-0341-53F9-3C76-F7801294FB02}"/>
              </a:ext>
            </a:extLst>
          </p:cNvPr>
          <p:cNvGrpSpPr/>
          <p:nvPr/>
        </p:nvGrpSpPr>
        <p:grpSpPr>
          <a:xfrm>
            <a:off x="6746945" y="3493308"/>
            <a:ext cx="651753" cy="651753"/>
            <a:chOff x="6746945" y="3493308"/>
            <a:chExt cx="651753" cy="651753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5043ACA2-E8A0-BAA7-E40C-66F1E1CD8980}"/>
                </a:ext>
              </a:extLst>
            </p:cNvPr>
            <p:cNvSpPr/>
            <p:nvPr/>
          </p:nvSpPr>
          <p:spPr>
            <a:xfrm>
              <a:off x="6746945" y="3493308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BCACF1D-8604-0A43-990E-6BF51ADDB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767" y="3615359"/>
              <a:ext cx="496107" cy="387517"/>
            </a:xfrm>
            <a:prstGeom prst="rect">
              <a:avLst/>
            </a:prstGeom>
          </p:spPr>
        </p:pic>
      </p:grp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788EDDE-C470-CA0A-0120-F93F5A8BC1E7}"/>
              </a:ext>
            </a:extLst>
          </p:cNvPr>
          <p:cNvCxnSpPr>
            <a:cxnSpLocks/>
            <a:stCxn id="45" idx="2"/>
            <a:endCxn id="36" idx="0"/>
          </p:cNvCxnSpPr>
          <p:nvPr/>
        </p:nvCxnSpPr>
        <p:spPr>
          <a:xfrm>
            <a:off x="7071196" y="2580510"/>
            <a:ext cx="1626" cy="9127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BCAEF-1E1A-74E0-C784-B5E98FF59B2D}"/>
              </a:ext>
            </a:extLst>
          </p:cNvPr>
          <p:cNvSpPr/>
          <p:nvPr/>
        </p:nvSpPr>
        <p:spPr>
          <a:xfrm>
            <a:off x="5880368" y="1967668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Chambre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3E6E66-C1C0-2E39-D84A-9774666C4C91}"/>
              </a:ext>
            </a:extLst>
          </p:cNvPr>
          <p:cNvSpPr/>
          <p:nvPr/>
        </p:nvSpPr>
        <p:spPr>
          <a:xfrm>
            <a:off x="7297361" y="2476331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200" dirty="0"/>
              <a:t>Un fois la chambre atteinte, le joueur doit fouiller les meubles afin de trouver la manivelle de la boite à musique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97B37536-22F0-6435-D618-471813A9EC45}"/>
              </a:ext>
            </a:extLst>
          </p:cNvPr>
          <p:cNvCxnSpPr>
            <a:cxnSpLocks/>
            <a:stCxn id="59" idx="4"/>
            <a:endCxn id="56" idx="0"/>
          </p:cNvCxnSpPr>
          <p:nvPr/>
        </p:nvCxnSpPr>
        <p:spPr>
          <a:xfrm flipH="1">
            <a:off x="9172362" y="4145061"/>
            <a:ext cx="2" cy="860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81AD51B-3E37-367C-DE0B-97C11218951F}"/>
              </a:ext>
            </a:extLst>
          </p:cNvPr>
          <p:cNvSpPr/>
          <p:nvPr/>
        </p:nvSpPr>
        <p:spPr>
          <a:xfrm>
            <a:off x="7981534" y="5005796"/>
            <a:ext cx="2381655" cy="6128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Grande salle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341870-58DA-8FC7-3668-14426904070F}"/>
              </a:ext>
            </a:extLst>
          </p:cNvPr>
          <p:cNvSpPr/>
          <p:nvPr/>
        </p:nvSpPr>
        <p:spPr>
          <a:xfrm>
            <a:off x="9392044" y="4115942"/>
            <a:ext cx="1976340" cy="974664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fr-FR" sz="1200" dirty="0"/>
              <a:t>De retour dans la salle, le joueur doit assembler la boite à musique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5072530-C237-1077-78E6-5F5FEB5EB1F6}"/>
              </a:ext>
            </a:extLst>
          </p:cNvPr>
          <p:cNvGrpSpPr/>
          <p:nvPr/>
        </p:nvGrpSpPr>
        <p:grpSpPr>
          <a:xfrm>
            <a:off x="8846487" y="3493308"/>
            <a:ext cx="651753" cy="651753"/>
            <a:chOff x="3905656" y="3493309"/>
            <a:chExt cx="651753" cy="651753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AB0462E-5F20-BFA9-CEF8-0070200927C0}"/>
                </a:ext>
              </a:extLst>
            </p:cNvPr>
            <p:cNvSpPr/>
            <p:nvPr/>
          </p:nvSpPr>
          <p:spPr>
            <a:xfrm>
              <a:off x="3905656" y="3493309"/>
              <a:ext cx="651753" cy="6517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7A1A6142-00A2-993E-8003-887A9CB8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367" y="3617334"/>
              <a:ext cx="420328" cy="406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66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7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 – </a:t>
            </a:r>
            <a:r>
              <a:rPr lang="fr-FR" dirty="0" err="1"/>
              <a:t>Aesthetics</a:t>
            </a:r>
            <a:r>
              <a:rPr lang="fr-FR" dirty="0"/>
              <a:t> – Narrative – Project </a:t>
            </a:r>
            <a:r>
              <a:rPr lang="fr-FR" dirty="0" err="1"/>
              <a:t>Constraints</a:t>
            </a:r>
            <a:r>
              <a:rPr lang="fr-FR" dirty="0"/>
              <a:t> – 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1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13720-A8A3-1B82-D786-6A52FE47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2AD97-23F5-E493-636E-57EC847A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début du jeu à l’arrivée du personnage dans le cabaret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personnage doit trouver des indices et résoudre des énigmes pour avancer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but du niveau est de pousser le joueur à la réflexion et à l’exploration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D45DC6-81FC-CC5C-0BEA-AE336A9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98D9F5-54C6-631C-B89A-88E4BB1A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45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D5067-F7A7-8B43-B43C-F68DD76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E1E38-9BD4-CF17-4A76-27E64338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Dans le niveau règne une atmosphère calme et chaude d’un cabaret des années 1890</a:t>
            </a:r>
          </a:p>
          <a:p>
            <a:pPr algn="just">
              <a:lnSpc>
                <a:spcPct val="150000"/>
              </a:lnSpc>
            </a:pPr>
            <a:endParaRPr lang="fr-FR" dirty="0"/>
          </a:p>
        </p:txBody>
      </p:sp>
      <p:pic>
        <p:nvPicPr>
          <p:cNvPr id="5" name="Image 4" descr="Une image contenant manège, carrousel, extérieur, rouge&#10;&#10;Description générée automatiquement">
            <a:extLst>
              <a:ext uri="{FF2B5EF4-FFF2-40B4-BE49-F238E27FC236}">
                <a16:creationId xmlns:a16="http://schemas.microsoft.com/office/drawing/2014/main" id="{244E3393-B117-7F7F-1ACD-9C50BBA0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276600"/>
            <a:ext cx="5257800" cy="26289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C86A29-7A5A-64FF-3887-50846BDE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818AF-1A8C-9755-1419-8CEED409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6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64921-A768-DAEE-57D1-EA6169D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Narrative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3325C-3049-A05B-F425-E283B975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situe au début de la timeline du jeu, il présente la pièce principale et les prémices de l’enquête.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joueur découvre les éléments d’histoire en récoltant des indices le long du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DE314A-9F79-1DC7-17B7-FDEB42C1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CF72D1-2F30-16FF-212C-9AB92C02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B7A03-B39C-87D6-4857-65C904A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constraints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0BA73-93F3-B7D5-31F8-E290B21D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6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fr-FR" dirty="0"/>
              <a:t>Un jeu d’aventure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Action via énigmes, puzzles, récupérations d’items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Réflexion via des items à associer, du sens à donner à des textes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Ambiance via le storytelling et le contexte</a:t>
            </a:r>
          </a:p>
          <a:p>
            <a:pPr lvl="1" algn="just">
              <a:lnSpc>
                <a:spcPct val="170000"/>
              </a:lnSpc>
            </a:pPr>
            <a:r>
              <a:rPr lang="fr-FR" dirty="0"/>
              <a:t>Histoire (Lore-scénario du jeu/personnages)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Réflexion sur le synopsis / jeu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Timeline des personnages + Flowchart de progression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L’enquête doit être solide, intrigante et impliquante pour le joueur pas de mort du personnage</a:t>
            </a:r>
          </a:p>
          <a:p>
            <a:pPr algn="just">
              <a:lnSpc>
                <a:spcPct val="170000"/>
              </a:lnSpc>
            </a:pPr>
            <a:r>
              <a:rPr lang="fr-FR" dirty="0"/>
              <a:t>Laisser le joueur apprécier le décors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AC9864-5D62-6689-FAFE-40637D2B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25E88-6AD9-6836-533E-2813800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293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E1339-A3E5-2693-239F-178A4E68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D38A9-682D-9203-2491-24A0B33F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Notre niveau sera composé de 3 salles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entrée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grande salle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Une petit chambre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a un durée d’environ 5 minutes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n’est pas rejouable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EAD118-AF3C-9014-0462-5868E85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51F1F3-BBA5-D9A3-053B-B63157CF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2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– System </a:t>
            </a:r>
            <a:r>
              <a:rPr lang="fr-FR" dirty="0" err="1"/>
              <a:t>mechanics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469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713</Words>
  <Application>Microsoft Office PowerPoint</Application>
  <PresentationFormat>Grand écran</PresentationFormat>
  <Paragraphs>157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ELEGANT TYPEWRITER</vt:lpstr>
      <vt:lpstr>Thème Office</vt:lpstr>
      <vt:lpstr>Level Design Overview</vt:lpstr>
      <vt:lpstr>Sommaire</vt:lpstr>
      <vt:lpstr>Overview</vt:lpstr>
      <vt:lpstr>Context - Overview</vt:lpstr>
      <vt:lpstr>Aesthetics - Overview</vt:lpstr>
      <vt:lpstr>Narrative - Overview</vt:lpstr>
      <vt:lpstr>Project constraints - Overview</vt:lpstr>
      <vt:lpstr>Scope - Overview</vt:lpstr>
      <vt:lpstr>Gameplay</vt:lpstr>
      <vt:lpstr>Player’s mechanics &amp; metrics - Gameplay</vt:lpstr>
      <vt:lpstr>System mechanics - Gameplay</vt:lpstr>
      <vt:lpstr>Gamespace</vt:lpstr>
      <vt:lpstr>Mission Walkthrough - Gamespace</vt:lpstr>
      <vt:lpstr>Overall Map Layout - Gamespace</vt:lpstr>
      <vt:lpstr>Details map « Entrée » - Gamespace</vt:lpstr>
      <vt:lpstr>Details map « Entrée » - Gamespace</vt:lpstr>
      <vt:lpstr>Details map « Grand Salle » - Gamespace</vt:lpstr>
      <vt:lpstr>Details map « Grand Salle scène » - Gamespace</vt:lpstr>
      <vt:lpstr>Details map « Grande Salle » - Gamespace</vt:lpstr>
      <vt:lpstr>Details map « Chambre » - Gamespace</vt:lpstr>
      <vt:lpstr>Details map « Chambre » - Gamespace</vt:lpstr>
      <vt:lpstr>Timeline - Gamespace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 Overview</dc:title>
  <dc:creator>Kévin DIJOUX</dc:creator>
  <cp:lastModifiedBy>Kévin DIJOUX</cp:lastModifiedBy>
  <cp:revision>6</cp:revision>
  <dcterms:created xsi:type="dcterms:W3CDTF">2023-02-23T13:11:09Z</dcterms:created>
  <dcterms:modified xsi:type="dcterms:W3CDTF">2023-02-24T10:10:34Z</dcterms:modified>
</cp:coreProperties>
</file>